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6"/>
  </p:normalViewPr>
  <p:slideViewPr>
    <p:cSldViewPr>
      <p:cViewPr>
        <p:scale>
          <a:sx n="83" d="100"/>
          <a:sy n="83" d="100"/>
        </p:scale>
        <p:origin x="-300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CBFABC-1E87-8041-B74F-F4AE84108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644650" y="393700"/>
            <a:ext cx="23437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916901" y="2432671"/>
            <a:ext cx="286385" cy="290195"/>
            <a:chOff x="916901" y="2089480"/>
            <a:chExt cx="286385" cy="290195"/>
          </a:xfrm>
        </p:grpSpPr>
        <p:sp>
          <p:nvSpPr>
            <p:cNvPr id="19" name="object 19"/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xfrm>
            <a:off x="904006" y="2376320"/>
            <a:ext cx="6531844" cy="36176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l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 err="1"/>
              <a:t>страхования</a:t>
            </a:r>
            <a:r>
              <a:rPr spc="-5" dirty="0"/>
              <a:t> </a:t>
            </a:r>
            <a:r>
              <a:rPr spc="-10" dirty="0" err="1"/>
              <a:t>объедин</a:t>
            </a:r>
            <a:r>
              <a:rPr lang="ru-RU" spc="-10" dirty="0" err="1"/>
              <a:t>ились</a:t>
            </a:r>
            <a:r>
              <a:rPr spc="-10" dirty="0"/>
              <a:t> </a:t>
            </a:r>
            <a:r>
              <a:rPr dirty="0" err="1"/>
              <a:t>в</a:t>
            </a:r>
            <a:r>
              <a:rPr spc="-5" dirty="0"/>
              <a:t> </a:t>
            </a:r>
            <a:r>
              <a:rPr dirty="0" err="1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5" dirty="0" err="1">
                <a:solidFill>
                  <a:srgbClr val="17A1B6"/>
                </a:solidFill>
              </a:rPr>
              <a:t>пенсионного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lang="ru-RU" dirty="0">
                <a:solidFill>
                  <a:srgbClr val="17A1B6"/>
                </a:solidFill>
              </a:rPr>
              <a:t/>
            </a:r>
            <a:br>
              <a:rPr lang="ru-RU" dirty="0">
                <a:solidFill>
                  <a:srgbClr val="17A1B6"/>
                </a:solidFill>
              </a:rPr>
            </a:br>
            <a:r>
              <a:rPr dirty="0" err="1">
                <a:solidFill>
                  <a:srgbClr val="17A1B6"/>
                </a:solidFill>
              </a:rPr>
              <a:t>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 err="1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 err="1">
                <a:solidFill>
                  <a:srgbClr val="17A1B6"/>
                </a:solidFill>
              </a:rPr>
              <a:t>страхования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b="0" dirty="0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pc="-305" dirty="0">
                <a:solidFill>
                  <a:srgbClr val="ED135C"/>
                </a:solidFill>
              </a:rPr>
              <a:t> </a:t>
            </a:r>
            <a:r>
              <a:rPr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pc="-305" dirty="0">
                <a:solidFill>
                  <a:srgbClr val="ED135C"/>
                </a:solidFill>
              </a:rPr>
              <a:t> </a:t>
            </a:r>
            <a:r>
              <a:rPr b="0" spc="10" dirty="0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b="0" dirty="0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b="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b="0" spc="-140" dirty="0" smtClean="0">
                <a:solidFill>
                  <a:srgbClr val="231F20"/>
                </a:solidFill>
                <a:latin typeface="Arial"/>
                <a:cs typeface="Arial"/>
              </a:rPr>
              <a:t> Волгоградской области </a:t>
            </a:r>
            <a:br>
              <a:rPr lang="ru-RU" b="0" spc="-140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ru-RU" b="0" spc="-140" dirty="0" smtClean="0">
                <a:solidFill>
                  <a:srgbClr val="231F20"/>
                </a:solidFill>
                <a:latin typeface="Arial"/>
                <a:cs typeface="Arial"/>
              </a:rPr>
              <a:t>        в</a:t>
            </a:r>
            <a:r>
              <a:rPr lang="ru-RU" b="0" spc="35" dirty="0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  <a:t>е </a:t>
            </a:r>
            <a:r>
              <a:rPr lang="ru-RU" b="0" dirty="0" err="1" smtClean="0">
                <a:solidFill>
                  <a:srgbClr val="231F20"/>
                </a:solidFill>
                <a:latin typeface="Arial"/>
                <a:cs typeface="Arial"/>
              </a:rPr>
              <a:t>гос</a:t>
            </a:r>
            <a:r>
              <a:rPr lang="ru-RU" b="0" spc="-5" dirty="0" err="1" smtClean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b="0" spc="5" dirty="0">
                <a:solidFill>
                  <a:srgbClr val="231F20"/>
                </a:solidFill>
                <a:latin typeface="Arial"/>
                <a:cs typeface="Arial"/>
              </a:rPr>
              <a:t> услуги 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  <a:t>сфере </a:t>
            </a:r>
            <a:b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ru-RU" b="0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 </a:t>
            </a:r>
            <a:r>
              <a:rPr lang="ru-RU" b="0" spc="10" dirty="0" err="1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b="0" spc="-5" dirty="0" err="1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возложенные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dirty="0" err="1" smtClean="0">
                <a:solidFill>
                  <a:srgbClr val="231F20"/>
                </a:solidFill>
                <a:latin typeface="Arial"/>
                <a:cs typeface="Arial"/>
              </a:rPr>
              <a:t>ранее</a:t>
            </a:r>
            <a: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ru-RU" b="0" dirty="0" smtClean="0">
                <a:solidFill>
                  <a:srgbClr val="231F20"/>
                </a:solidFill>
                <a:latin typeface="Arial"/>
                <a:cs typeface="Arial"/>
              </a:rPr>
              <a:t>     </a:t>
            </a:r>
            <a:r>
              <a:rPr lang="ru-RU" b="0" dirty="0" err="1" smtClean="0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b="0" dirty="0" smtClean="0">
                <a:solidFill>
                  <a:srgbClr val="231F20"/>
                </a:solidFill>
                <a:latin typeface="Arial"/>
                <a:cs typeface="Arial"/>
              </a:rPr>
              <a:t>а 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lang="ru-RU" b="0" spc="5" dirty="0">
                <a:solidFill>
                  <a:srgbClr val="231F20"/>
                </a:solidFill>
              </a:rPr>
              <a:t>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и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en-US" b="0" spc="190" dirty="0">
                <a:solidFill>
                  <a:srgbClr val="231F20"/>
                </a:solidFill>
              </a:rPr>
              <a:t> </a:t>
            </a:r>
            <a:r>
              <a:rPr lang="ru-RU" b="0" spc="190" dirty="0" smtClean="0">
                <a:solidFill>
                  <a:srgbClr val="231F20"/>
                </a:solidFill>
              </a:rPr>
              <a:t/>
            </a:r>
            <a:br>
              <a:rPr lang="ru-RU" b="0" spc="190" dirty="0" smtClean="0">
                <a:solidFill>
                  <a:srgbClr val="231F20"/>
                </a:solidFill>
              </a:rPr>
            </a:br>
            <a:r>
              <a:rPr lang="ru-RU" b="0" spc="190" dirty="0" smtClean="0">
                <a:solidFill>
                  <a:srgbClr val="231F20"/>
                </a:solidFill>
              </a:rPr>
              <a:t>    </a:t>
            </a:r>
            <a:r>
              <a:rPr b="0" dirty="0" err="1" smtClean="0">
                <a:solidFill>
                  <a:srgbClr val="231F20"/>
                </a:solidFill>
                <a:latin typeface="Arial"/>
                <a:cs typeface="Arial"/>
              </a:rPr>
              <a:t>страхования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</a:t>
            </a:r>
            <a:r>
              <a:rPr lang="ru-RU" b="0" spc="5" dirty="0">
                <a:solidFill>
                  <a:srgbClr val="231F20"/>
                </a:solidFill>
                <a:latin typeface="Arial"/>
                <a:cs typeface="Arial"/>
              </a:rPr>
              <a:t>ю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тся</a:t>
            </a:r>
            <a:r>
              <a:rPr lang="ru-RU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b="0" dirty="0">
                <a:solidFill>
                  <a:srgbClr val="ED135C"/>
                </a:solidFill>
              </a:rPr>
              <a:t> </a:t>
            </a:r>
            <a:r>
              <a:rPr lang="ru-RU" b="0" spc="10" dirty="0">
                <a:solidFill>
                  <a:srgbClr val="ED135C"/>
                </a:solidFill>
                <a:latin typeface="Arial"/>
                <a:cs typeface="Arial"/>
              </a:rPr>
              <a:t>клиентских </a:t>
            </a:r>
            <a:r>
              <a:rPr b="0" spc="15" dirty="0" err="1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lang="ru-RU" b="0" spc="15" dirty="0" err="1">
                <a:solidFill>
                  <a:srgbClr val="ED135C"/>
                </a:solidFill>
                <a:latin typeface="Arial"/>
                <a:cs typeface="Arial"/>
              </a:rPr>
              <a:t>лужб</a:t>
            </a:r>
            <a:r>
              <a:rPr b="0" spc="15" dirty="0" err="1">
                <a:solidFill>
                  <a:srgbClr val="ED135C"/>
                </a:solidFill>
                <a:latin typeface="Arial"/>
                <a:cs typeface="Arial"/>
              </a:rPr>
              <a:t>ах</a:t>
            </a:r>
            <a:r>
              <a:rPr lang="ru-RU" b="0" spc="15" dirty="0">
                <a:solidFill>
                  <a:srgbClr val="231F20"/>
                </a:solidFill>
              </a:rPr>
              <a:t> </a:t>
            </a:r>
            <a:r>
              <a:rPr lang="ru-RU" b="0" spc="15" dirty="0" smtClean="0">
                <a:solidFill>
                  <a:srgbClr val="231F20"/>
                </a:solidFill>
              </a:rPr>
              <a:t/>
            </a:r>
            <a:br>
              <a:rPr lang="ru-RU" b="0" spc="15" dirty="0" smtClean="0">
                <a:solidFill>
                  <a:srgbClr val="231F20"/>
                </a:solidFill>
              </a:rPr>
            </a:br>
            <a:r>
              <a:rPr lang="ru-RU" b="0" spc="15" dirty="0" smtClean="0">
                <a:solidFill>
                  <a:srgbClr val="231F20"/>
                </a:solidFill>
              </a:rPr>
              <a:t>     </a:t>
            </a:r>
            <a:r>
              <a:rPr spc="-15" dirty="0" err="1" smtClean="0">
                <a:solidFill>
                  <a:srgbClr val="17A1B6"/>
                </a:solidFill>
              </a:rPr>
              <a:t>Социального</a:t>
            </a:r>
            <a:r>
              <a:rPr spc="-15" dirty="0" smtClean="0">
                <a:solidFill>
                  <a:srgbClr val="17A1B6"/>
                </a:solidFill>
              </a:rPr>
              <a:t> </a:t>
            </a:r>
            <a:r>
              <a:rPr spc="-15" dirty="0" err="1">
                <a:solidFill>
                  <a:srgbClr val="17A1B6"/>
                </a:solidFill>
              </a:rPr>
              <a:t>фонда</a:t>
            </a:r>
            <a:r>
              <a:rPr spc="-15" dirty="0">
                <a:solidFill>
                  <a:srgbClr val="17A1B6"/>
                </a:solidFill>
              </a:rPr>
              <a:t> </a:t>
            </a:r>
            <a:r>
              <a:rPr lang="ru-RU" spc="-15" dirty="0" smtClean="0">
                <a:solidFill>
                  <a:srgbClr val="17A1B6"/>
                </a:solidFill>
              </a:rPr>
              <a:t>России  </a:t>
            </a:r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946505" y="3980674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263650" y="6184900"/>
            <a:ext cx="5721349" cy="17799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 Волгоградской области прием граждан будет осуществляться по адресам клиентских служб, где ранее располагались КС Отделения Пенсионного фонда по Волгоградской области. 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Необходимый адрес  объединенного офиса можно найти через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QR –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код: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QR - для адресо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68650" y="8318500"/>
            <a:ext cx="1419225" cy="1400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48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044MatyushechkinaMS</cp:lastModifiedBy>
  <cp:revision>19</cp:revision>
  <dcterms:created xsi:type="dcterms:W3CDTF">2022-10-25T11:50:56Z</dcterms:created>
  <dcterms:modified xsi:type="dcterms:W3CDTF">2023-02-10T10:34:37Z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